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24" r:id="rId5"/>
    <p:sldId id="277" r:id="rId6"/>
    <p:sldId id="260" r:id="rId7"/>
    <p:sldId id="261" r:id="rId8"/>
    <p:sldId id="307" r:id="rId9"/>
    <p:sldId id="309" r:id="rId10"/>
    <p:sldId id="267" r:id="rId11"/>
    <p:sldId id="268" r:id="rId12"/>
    <p:sldId id="272" r:id="rId13"/>
    <p:sldId id="295" r:id="rId14"/>
    <p:sldId id="325" r:id="rId15"/>
    <p:sldId id="271" r:id="rId16"/>
  </p:sldIdLst>
  <p:sldSz cx="12192000" cy="6858000"/>
  <p:notesSz cx="12192000" cy="6858000"/>
  <p:custDataLst>
    <p:tags r:id="rId2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2"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12"/>
        <p:guide pos="2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这个图展示了用户的一个购买过程，例如，一个用户在购买时尚春装时，先进行搜索，然后浏览了多款服装（候选项目），但最终只购买了其中一件，形成最终的交互数据，而传统的用户 - 项目图仅记录了购买行为，忽略了候选项目的浏览等交互信息。。。。现有的方法只利用了最后的用户项目的交互行为，没有充分挖掘候选项目，</a:t>
            </a:r>
            <a:r>
              <a:rPr lang="zh-CN" altLang="en-US">
                <a:sym typeface="+mn-ea"/>
              </a:rPr>
              <a:t>忽略了候选项目的浏览等交互信息</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t>
            </a:r>
            <a:r>
              <a:rPr lang="en-US" altLang="zh-CN"/>
              <a:t>2</a:t>
            </a:r>
            <a:r>
              <a:rPr lang="zh-CN" altLang="en-US"/>
              <a:t>）无兴趣信息的物品-物品图：在物品-物品图中缺乏用户兴趣信息会导致用户与多模态信息之间的关系脆弱，从而降低推荐系统的性能。</a:t>
            </a:r>
            <a:endParaRPr lang="zh-CN" altLang="en-US"/>
          </a:p>
          <a:p>
            <a:r>
              <a:rPr lang="zh-CN" altLang="en-US"/>
              <a:t>以往的多模态推荐方法在构建项目 - 项目图时，通常仅基于特征相似性和 kNN 稀疏化等方式，如通过计算项目的视觉或文本特征的相似性来构建图结构，没有考虑用户对这些项目的兴趣因素，就是第一点提到的用户的最终交互项目信息和候选项目信息。</a:t>
            </a:r>
            <a:endParaRPr lang="zh-CN" altLang="en-US"/>
          </a:p>
          <a:p>
            <a:r>
              <a:rPr lang="zh-CN" altLang="en-US"/>
              <a:t>（</a:t>
            </a:r>
            <a:r>
              <a:rPr lang="en-US" altLang="zh-CN"/>
              <a:t>3</a:t>
            </a:r>
            <a:r>
              <a:rPr lang="zh-CN" altLang="en-US"/>
              <a:t>）同一交互记录的多模态嵌入与用户 - 项目嵌入之间的用户兴趣不一致将导致排名权重低，降低推荐性能。</a:t>
            </a:r>
            <a:endParaRPr lang="zh-CN" altLang="en-US"/>
          </a:p>
          <a:p>
            <a:r>
              <a:rPr lang="zh-CN" altLang="en-US"/>
              <a:t>在同一交互记录中，多模态嵌入与用户 - 项目嵌入所体现的用户兴趣不一致。多模态推荐系统中存在多种数据模态（如视觉和文本），在处理交互记录时，不同模态的嵌入方式可能无法准确地共同反映用户兴趣。例如，对于一个用户 - 项目交互，从视觉模态嵌入得到的用户兴趣特征与从用户 - 项目交互本身得到的嵌入特征可能存在差异。</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首先，计算视觉模态和文本模态的所有</a:t>
            </a:r>
            <a:r>
              <a:rPr lang="en-US" altLang="zh-CN"/>
              <a:t>item</a:t>
            </a:r>
            <a:r>
              <a:rPr lang="zh-CN" altLang="en-US"/>
              <a:t>之间的相似度，将两个模态的相似度进行点积，得到最后的分数，选取与</a:t>
            </a:r>
            <a:r>
              <a:rPr lang="en-US" altLang="zh-CN"/>
              <a:t>user</a:t>
            </a:r>
            <a:r>
              <a:rPr lang="zh-CN" altLang="en-US"/>
              <a:t>交互过的</a:t>
            </a:r>
            <a:r>
              <a:rPr lang="en-US" altLang="zh-CN"/>
              <a:t>item</a:t>
            </a:r>
            <a:r>
              <a:rPr lang="zh-CN" altLang="en-US"/>
              <a:t>的相似度较高的分数的</a:t>
            </a:r>
            <a:r>
              <a:rPr lang="en-US" altLang="zh-CN"/>
              <a:t>item</a:t>
            </a:r>
            <a:r>
              <a:rPr lang="zh-CN" altLang="en-US"/>
              <a:t>，与</a:t>
            </a:r>
            <a:r>
              <a:rPr lang="en-US" altLang="zh-CN"/>
              <a:t>user</a:t>
            </a:r>
            <a:r>
              <a:rPr lang="zh-CN" altLang="en-US"/>
              <a:t>相连。</a:t>
            </a:r>
            <a:endParaRPr lang="zh-CN" altLang="en-US"/>
          </a:p>
          <a:p>
            <a:r>
              <a:rPr lang="zh-CN" altLang="en-US"/>
              <a:t>根据模态特征计算相似度，进行</a:t>
            </a:r>
            <a:r>
              <a:rPr lang="en-US" altLang="zh-CN"/>
              <a:t>KNN</a:t>
            </a:r>
            <a:r>
              <a:rPr lang="zh-CN" altLang="en-US"/>
              <a:t>稀疏化，构建相似图，对每一个项目选择与其相似度最高的</a:t>
            </a:r>
            <a:r>
              <a:rPr lang="en-US" altLang="zh-CN"/>
              <a:t>k</a:t>
            </a:r>
            <a:r>
              <a:rPr lang="zh-CN" altLang="en-US"/>
              <a:t>个项目。</a:t>
            </a:r>
            <a:r>
              <a:rPr lang="en-US" altLang="zh-CN"/>
              <a:t>Gia</a:t>
            </a:r>
            <a:r>
              <a:rPr lang="zh-CN" altLang="en-US"/>
              <a:t>图，是将</a:t>
            </a:r>
            <a:r>
              <a:rPr lang="en-US" altLang="zh-CN"/>
              <a:t>user</a:t>
            </a:r>
            <a:r>
              <a:rPr lang="zh-CN" altLang="en-US"/>
              <a:t>交互过的</a:t>
            </a:r>
            <a:r>
              <a:rPr lang="en-US" altLang="zh-CN"/>
              <a:t>item</a:t>
            </a:r>
            <a:r>
              <a:rPr lang="zh-CN" altLang="en-US"/>
              <a:t>，与其他</a:t>
            </a:r>
            <a:r>
              <a:rPr lang="en-US" altLang="zh-CN"/>
              <a:t>item</a:t>
            </a:r>
            <a:r>
              <a:rPr lang="zh-CN" altLang="en-US"/>
              <a:t>的相似分数相加，选取</a:t>
            </a:r>
            <a:r>
              <a:rPr lang="en-US" altLang="zh-CN"/>
              <a:t>topk</a:t>
            </a:r>
            <a:r>
              <a:rPr lang="zh-CN" altLang="en-US"/>
              <a:t>的</a:t>
            </a:r>
            <a:r>
              <a:rPr lang="en-US" altLang="zh-CN"/>
              <a:t>item</a:t>
            </a:r>
            <a:r>
              <a:rPr lang="zh-CN" altLang="en-US"/>
              <a:t>作为</a:t>
            </a:r>
            <a:r>
              <a:rPr lang="en-US" altLang="zh-CN"/>
              <a:t>user</a:t>
            </a:r>
            <a:r>
              <a:rPr lang="zh-CN" altLang="en-US"/>
              <a:t>的兴趣</a:t>
            </a:r>
            <a:r>
              <a:rPr lang="en-US" altLang="zh-CN"/>
              <a:t>item</a:t>
            </a:r>
            <a:r>
              <a:rPr lang="zh-CN" altLang="en-US"/>
              <a:t>集合</a:t>
            </a:r>
            <a:endParaRPr lang="zh-CN" altLang="en-US"/>
          </a:p>
          <a:p>
            <a:r>
              <a:rPr lang="zh-CN" altLang="en-US"/>
              <a:t>注意力融合部分，是将两个模态得到的</a:t>
            </a:r>
            <a:r>
              <a:rPr lang="en-US" altLang="zh-CN"/>
              <a:t>user</a:t>
            </a:r>
            <a:r>
              <a:rPr lang="zh-CN" altLang="en-US"/>
              <a:t>和</a:t>
            </a:r>
            <a:r>
              <a:rPr lang="en-US" altLang="zh-CN"/>
              <a:t>item</a:t>
            </a:r>
            <a:r>
              <a:rPr lang="zh-CN" altLang="en-US"/>
              <a:t>的嵌入表示，分别过一个线性层，再进行拼接过一个</a:t>
            </a:r>
            <a:r>
              <a:rPr lang="en-US" altLang="zh-CN"/>
              <a:t>softmax</a:t>
            </a:r>
            <a:r>
              <a:rPr lang="zh-CN" altLang="en-US"/>
              <a:t>，然后得到每个模态的权重，最后相加。</a:t>
            </a:r>
            <a:endParaRPr lang="zh-CN" altLang="en-US"/>
          </a:p>
          <a:p>
            <a:r>
              <a:rPr lang="zh-CN" altLang="en-US"/>
              <a:t>损失部分是，</a:t>
            </a:r>
            <a:r>
              <a:rPr lang="en-US" altLang="zh-CN"/>
              <a:t>ui</a:t>
            </a:r>
            <a:r>
              <a:rPr lang="zh-CN" altLang="en-US"/>
              <a:t>是最终表示的用户</a:t>
            </a:r>
            <a:r>
              <a:rPr lang="en-US" altLang="zh-CN"/>
              <a:t>embedding</a:t>
            </a:r>
            <a:r>
              <a:rPr lang="zh-CN" altLang="en-US"/>
              <a:t>分别与</a:t>
            </a:r>
            <a:r>
              <a:rPr lang="en-US" altLang="zh-CN"/>
              <a:t>id item</a:t>
            </a:r>
            <a:r>
              <a:rPr lang="zh-CN" altLang="en-US"/>
              <a:t>嵌入表示和模态嵌入表示的得分，进行对比学习，有交互的用户和项目作为正样本，</a:t>
            </a:r>
            <a:r>
              <a:rPr lang="en-US" altLang="zh-CN"/>
              <a:t>ii</a:t>
            </a:r>
            <a:r>
              <a:rPr lang="zh-CN" altLang="en-US"/>
              <a:t>是</a:t>
            </a:r>
            <a:r>
              <a:rPr lang="en-US" altLang="zh-CN"/>
              <a:t>item</a:t>
            </a:r>
            <a:r>
              <a:rPr lang="zh-CN" altLang="en-US"/>
              <a:t>的</a:t>
            </a:r>
            <a:r>
              <a:rPr lang="en-US" altLang="zh-CN"/>
              <a:t> </a:t>
            </a:r>
            <a:r>
              <a:rPr lang="zh-CN" altLang="en-US"/>
              <a:t>最终表示和模态表示进行对比学习，</a:t>
            </a:r>
            <a:r>
              <a:rPr lang="en-US" altLang="zh-CN"/>
              <a:t>user</a:t>
            </a:r>
            <a:r>
              <a:rPr lang="zh-CN" altLang="en-US"/>
              <a:t>的最终表示和模态表示进行对比学习。</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lightgcn</a:t>
            </a:r>
            <a:r>
              <a:rPr lang="zh-CN" altLang="en-US"/>
              <a:t>，每层消息传递的定义，</a:t>
            </a:r>
            <a:r>
              <a:rPr lang="en-US" altLang="zh-CN"/>
              <a:t>EK</a:t>
            </a:r>
            <a:r>
              <a:rPr lang="zh-CN" altLang="en-US"/>
              <a:t>是第</a:t>
            </a:r>
            <a:r>
              <a:rPr lang="en-US" altLang="zh-CN"/>
              <a:t>k</a:t>
            </a:r>
            <a:r>
              <a:rPr lang="zh-CN" altLang="en-US"/>
              <a:t>层结点嵌入矩阵，</a:t>
            </a:r>
            <a:r>
              <a:rPr lang="en-US" altLang="zh-CN"/>
              <a:t>A</a:t>
            </a:r>
            <a:r>
              <a:rPr lang="zh-CN" altLang="en-US"/>
              <a:t>是邻接矩阵的归一化。</a:t>
            </a:r>
            <a:endParaRPr lang="zh-CN" altLang="en-US"/>
          </a:p>
          <a:p>
            <a:r>
              <a:rPr lang="zh-CN" altLang="en-US"/>
              <a:t>公式</a:t>
            </a:r>
            <a:r>
              <a:rPr lang="en-US" altLang="zh-CN"/>
              <a:t>6</a:t>
            </a:r>
            <a:r>
              <a:rPr lang="zh-CN" altLang="en-US"/>
              <a:t>是，当消息传递层数</a:t>
            </a:r>
            <a:r>
              <a:rPr lang="en-US" altLang="zh-CN"/>
              <a:t>k</a:t>
            </a:r>
            <a:r>
              <a:rPr lang="zh-CN" altLang="en-US"/>
              <a:t>趋于无穷时，归一化邻接矩阵</a:t>
            </a:r>
            <a:r>
              <a:rPr lang="en-US" altLang="zh-CN"/>
              <a:t>A</a:t>
            </a:r>
            <a:r>
              <a:rPr lang="zh-CN" altLang="en-US"/>
              <a:t>中对应于结点</a:t>
            </a:r>
            <a:r>
              <a:rPr lang="en-US" altLang="zh-CN"/>
              <a:t>u</a:t>
            </a:r>
            <a:r>
              <a:rPr lang="zh-CN" altLang="en-US"/>
              <a:t>和物品</a:t>
            </a:r>
            <a:r>
              <a:rPr lang="en-US" altLang="zh-CN"/>
              <a:t>i</a:t>
            </a:r>
            <a:r>
              <a:rPr lang="zh-CN" altLang="en-US"/>
              <a:t>的极限值。</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是一个衡量过度平滑程度的指标，较低的分数表示较大的过度平滑程度。</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5.xml"/><Relationship Id="rId7" Type="http://schemas.openxmlformats.org/officeDocument/2006/relationships/image" Target="../media/image51.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3.png"/><Relationship Id="rId7" Type="http://schemas.openxmlformats.org/officeDocument/2006/relationships/image" Target="../media/image52.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4.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5.xml"/><Relationship Id="rId7"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4.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5.xml"/><Relationship Id="rId15" Type="http://schemas.openxmlformats.org/officeDocument/2006/relationships/slideLayout" Target="../slideLayouts/slideLayout1.xml"/><Relationship Id="rId14" Type="http://schemas.openxmlformats.org/officeDocument/2006/relationships/image" Target="../media/image32.png"/><Relationship Id="rId13" Type="http://schemas.openxmlformats.org/officeDocument/2006/relationships/image" Target="../media/image31.png"/><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6.xml"/><Relationship Id="rId16" Type="http://schemas.openxmlformats.org/officeDocument/2006/relationships/slideLayout" Target="../slideLayouts/slideLayout1.xml"/><Relationship Id="rId15" Type="http://schemas.openxmlformats.org/officeDocument/2006/relationships/image" Target="../media/image22.png"/><Relationship Id="rId14" Type="http://schemas.openxmlformats.org/officeDocument/2006/relationships/image" Target="../media/image40.png"/><Relationship Id="rId13" Type="http://schemas.openxmlformats.org/officeDocument/2006/relationships/image" Target="../media/image39.png"/><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7.xml"/><Relationship Id="rId14" Type="http://schemas.openxmlformats.org/officeDocument/2006/relationships/slideLayout" Target="../slideLayouts/slideLayout1.xml"/><Relationship Id="rId13" Type="http://schemas.openxmlformats.org/officeDocument/2006/relationships/image" Target="../media/image22.png"/><Relationship Id="rId12" Type="http://schemas.openxmlformats.org/officeDocument/2006/relationships/image" Target="../media/image46.png"/><Relationship Id="rId11" Type="http://schemas.openxmlformats.org/officeDocument/2006/relationships/image" Target="../media/image45.png"/><Relationship Id="rId10" Type="http://schemas.openxmlformats.org/officeDocument/2006/relationships/image" Target="../media/image4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0.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89" y="98602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8458200" y="5715000"/>
            <a:ext cx="321564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Ling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Tan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530225" y="1447800"/>
            <a:ext cx="10638790" cy="1017905"/>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1746885" marR="5080" lvl="1" indent="-1277620" algn="ctr">
              <a:lnSpc>
                <a:spcPct val="100000"/>
              </a:lnSpc>
              <a:spcBef>
                <a:spcPts val="95"/>
              </a:spcBef>
            </a:pPr>
            <a:r>
              <a:rPr sz="2800" b="1" dirty="0">
                <a:solidFill>
                  <a:srgbClr val="1F4E79"/>
                </a:solidFill>
                <a:latin typeface="Times New Roman" panose="02020603050405020304"/>
                <a:cs typeface="Times New Roman" panose="02020603050405020304"/>
              </a:rPr>
              <a:t>SOIL: Contrastive Second-Order Interest Learning for</a:t>
            </a:r>
            <a:endParaRPr sz="2800" b="1" dirty="0">
              <a:solidFill>
                <a:srgbClr val="1F4E79"/>
              </a:solidFill>
              <a:latin typeface="Times New Roman" panose="02020603050405020304"/>
              <a:cs typeface="Times New Roman" panose="02020603050405020304"/>
            </a:endParaRPr>
          </a:p>
          <a:p>
            <a:pPr marL="1746885" marR="5080" lvl="1" indent="-1277620" algn="ctr">
              <a:lnSpc>
                <a:spcPct val="100000"/>
              </a:lnSpc>
              <a:spcBef>
                <a:spcPts val="95"/>
              </a:spcBef>
            </a:pPr>
            <a:r>
              <a:rPr sz="2800" b="1" dirty="0">
                <a:solidFill>
                  <a:srgbClr val="1F4E79"/>
                </a:solidFill>
                <a:latin typeface="Times New Roman" panose="02020603050405020304"/>
                <a:cs typeface="Times New Roman" panose="02020603050405020304"/>
              </a:rPr>
              <a:t>Multimodal Recommendation</a:t>
            </a:r>
            <a:endParaRPr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067800" y="518160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ACM MM 2024</a:t>
            </a:r>
            <a:endParaRPr sz="1600">
              <a:latin typeface="Noto Sans Mono CJK HK"/>
              <a:cs typeface="Noto Sans Mono CJK HK"/>
            </a:endParaRPr>
          </a:p>
        </p:txBody>
      </p:sp>
      <p:sp>
        <p:nvSpPr>
          <p:cNvPr id="40" name="object 40"/>
          <p:cNvSpPr txBox="1"/>
          <p:nvPr/>
        </p:nvSpPr>
        <p:spPr>
          <a:xfrm>
            <a:off x="3921125" y="5158105"/>
            <a:ext cx="4740910" cy="281305"/>
          </a:xfrm>
          <a:prstGeom prst="rect">
            <a:avLst/>
          </a:prstGeom>
        </p:spPr>
        <p:txBody>
          <a:bodyPr vert="horz" wrap="square" lIns="0" tIns="12065" rIns="0" bIns="0" rtlCol="0">
            <a:no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https://github.com/TL-UESTC/SOIL.</a:t>
            </a:r>
            <a:endParaRPr lang="en-US" sz="1600" spc="-40" dirty="0">
              <a:latin typeface="Arial" panose="020B0604020202020204"/>
              <a:cs typeface="Arial" panose="020B0604020202020204"/>
            </a:endParaRPr>
          </a:p>
          <a:p>
            <a:pPr>
              <a:lnSpc>
                <a:spcPct val="100000"/>
              </a:lnSpc>
              <a:spcBef>
                <a:spcPts val="40"/>
              </a:spcBef>
            </a:pPr>
            <a:endParaRPr sz="2100">
              <a:latin typeface="Arial" panose="020B0604020202020204"/>
              <a:cs typeface="Arial" panose="020B0604020202020204"/>
            </a:endParaRPr>
          </a:p>
          <a:p>
            <a:pPr algn="ctr">
              <a:lnSpc>
                <a:spcPct val="10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4</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11</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21</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a:latin typeface="Noto Sans Mono CJK HK"/>
              <a:cs typeface="Noto Sans Mono CJK HK"/>
            </a:endParaRPr>
          </a:p>
        </p:txBody>
      </p:sp>
      <p:pic>
        <p:nvPicPr>
          <p:cNvPr id="27" name="图片 26"/>
          <p:cNvPicPr>
            <a:picLocks noChangeAspect="1"/>
          </p:cNvPicPr>
          <p:nvPr/>
        </p:nvPicPr>
        <p:blipFill>
          <a:blip r:embed="rId15"/>
          <a:srcRect b="4232"/>
          <a:stretch>
            <a:fillRect/>
          </a:stretch>
        </p:blipFill>
        <p:spPr>
          <a:xfrm>
            <a:off x="1295400" y="2297430"/>
            <a:ext cx="9896475" cy="2720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513080" y="2126615"/>
            <a:ext cx="11385550" cy="26562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457200" y="1981200"/>
            <a:ext cx="5501005" cy="2762885"/>
          </a:xfrm>
          <a:prstGeom prst="rect">
            <a:avLst/>
          </a:prstGeom>
        </p:spPr>
      </p:pic>
      <p:pic>
        <p:nvPicPr>
          <p:cNvPr id="19" name="图片 18"/>
          <p:cNvPicPr>
            <a:picLocks noChangeAspect="1"/>
          </p:cNvPicPr>
          <p:nvPr/>
        </p:nvPicPr>
        <p:blipFill>
          <a:blip r:embed="rId8"/>
          <a:stretch>
            <a:fillRect/>
          </a:stretch>
        </p:blipFill>
        <p:spPr>
          <a:xfrm>
            <a:off x="6019800" y="1981200"/>
            <a:ext cx="5851525" cy="3077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3200400" y="1752600"/>
            <a:ext cx="5956300" cy="3901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1111" y="64452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08677" y="838327"/>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590800" y="1447800"/>
            <a:ext cx="6492875" cy="3949700"/>
          </a:xfrm>
          <a:prstGeom prst="rect">
            <a:avLst/>
          </a:prstGeom>
        </p:spPr>
      </p:pic>
      <p:sp>
        <p:nvSpPr>
          <p:cNvPr id="18" name="文本框 17"/>
          <p:cNvSpPr txBox="1"/>
          <p:nvPr/>
        </p:nvSpPr>
        <p:spPr>
          <a:xfrm>
            <a:off x="1143000" y="5638800"/>
            <a:ext cx="10018395" cy="706755"/>
          </a:xfrm>
          <a:prstGeom prst="rect">
            <a:avLst/>
          </a:prstGeom>
          <a:noFill/>
        </p:spPr>
        <p:txBody>
          <a:bodyPr wrap="square" rtlCol="0" anchor="t">
            <a:spAutoFit/>
          </a:bodyPr>
          <a:p>
            <a:pPr indent="0" algn="just" fontAlgn="auto"/>
            <a:r>
              <a:rPr lang="zh-CN" altLang="en-US" sz="2000" b="1">
                <a:latin typeface="Times New Roman" panose="02020603050405020304" charset="0"/>
                <a:cs typeface="Times New Roman" panose="02020603050405020304" charset="0"/>
                <a:sym typeface="+mn-ea"/>
              </a:rPr>
              <a:t>（</a:t>
            </a:r>
            <a:r>
              <a:rPr lang="en-US" altLang="zh-CN" sz="2000" b="1">
                <a:latin typeface="Times New Roman" panose="02020603050405020304" charset="0"/>
                <a:cs typeface="Times New Roman" panose="02020603050405020304" charset="0"/>
                <a:sym typeface="+mn-ea"/>
              </a:rPr>
              <a:t>1</a:t>
            </a:r>
            <a:r>
              <a:rPr lang="zh-CN" altLang="en-US" sz="2000" b="1">
                <a:latin typeface="Times New Roman" panose="02020603050405020304" charset="0"/>
                <a:cs typeface="Times New Roman" panose="02020603050405020304" charset="0"/>
                <a:sym typeface="+mn-ea"/>
              </a:rPr>
              <a:t>）</a:t>
            </a:r>
            <a:r>
              <a:rPr sz="2000">
                <a:latin typeface="Times New Roman" panose="02020603050405020304" charset="0"/>
                <a:cs typeface="Times New Roman" panose="02020603050405020304" charset="0"/>
                <a:sym typeface="+mn-ea"/>
              </a:rPr>
              <a:t> </a:t>
            </a:r>
            <a:r>
              <a:rPr sz="2000" b="1">
                <a:latin typeface="Times New Roman" panose="02020603050405020304" charset="0"/>
                <a:cs typeface="Times New Roman" panose="02020603050405020304" charset="0"/>
                <a:sym typeface="+mn-ea"/>
              </a:rPr>
              <a:t> Incomplete User-Item Graph:</a:t>
            </a:r>
            <a:r>
              <a:rPr sz="2000">
                <a:latin typeface="Times New Roman" panose="02020603050405020304" charset="0"/>
                <a:cs typeface="Times New Roman" panose="02020603050405020304" charset="0"/>
                <a:sym typeface="+mn-ea"/>
              </a:rPr>
              <a:t> The absence of interaction</a:t>
            </a:r>
            <a:r>
              <a:rPr lang="en-US" sz="2000">
                <a:latin typeface="Times New Roman" panose="02020603050405020304" charset="0"/>
                <a:cs typeface="Times New Roman" panose="02020603050405020304" charset="0"/>
                <a:sym typeface="+mn-ea"/>
              </a:rPr>
              <a:t> </a:t>
            </a:r>
            <a:r>
              <a:rPr sz="2000">
                <a:latin typeface="Times New Roman" panose="02020603050405020304" charset="0"/>
                <a:cs typeface="Times New Roman" panose="02020603050405020304" charset="0"/>
                <a:sym typeface="+mn-ea"/>
              </a:rPr>
              <a:t>information between users and candidate items in the user</a:t>
            </a:r>
            <a:r>
              <a:rPr lang="en-US" sz="2000">
                <a:latin typeface="Times New Roman" panose="02020603050405020304" charset="0"/>
                <a:cs typeface="Times New Roman" panose="02020603050405020304" charset="0"/>
                <a:sym typeface="+mn-ea"/>
              </a:rPr>
              <a:t>-</a:t>
            </a:r>
            <a:r>
              <a:rPr sz="2000">
                <a:latin typeface="Times New Roman" panose="02020603050405020304" charset="0"/>
                <a:cs typeface="Times New Roman" panose="02020603050405020304" charset="0"/>
                <a:sym typeface="+mn-ea"/>
              </a:rPr>
              <a:t>item graph leads to insufficient learning of user interest</a:t>
            </a:r>
            <a:r>
              <a:rPr lang="en-US" sz="2000">
                <a:latin typeface="Times New Roman" panose="02020603050405020304" charset="0"/>
                <a:cs typeface="Times New Roman" panose="02020603050405020304" charset="0"/>
                <a:sym typeface="+mn-ea"/>
              </a:rPr>
              <a:t>.</a:t>
            </a:r>
            <a:endParaRPr lang="en-US" altLang="en-US" sz="200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1111" y="64452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08677" y="838327"/>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1" name="文本框 20"/>
          <p:cNvSpPr txBox="1"/>
          <p:nvPr>
            <p:custDataLst>
              <p:tags r:id="rId7"/>
            </p:custDataLst>
          </p:nvPr>
        </p:nvSpPr>
        <p:spPr>
          <a:xfrm>
            <a:off x="914400" y="1838960"/>
            <a:ext cx="10272395" cy="4104640"/>
          </a:xfrm>
          <a:prstGeom prst="rect">
            <a:avLst/>
          </a:prstGeom>
          <a:noFill/>
        </p:spPr>
        <p:txBody>
          <a:bodyPr wrap="square" rtlCol="0" anchor="t">
            <a:noAutofit/>
          </a:bodyPr>
          <a:p>
            <a:pPr indent="0" algn="just" fontAlgn="auto"/>
            <a:endParaRPr lang="zh-CN" altLang="en-US" sz="2000" b="1">
              <a:latin typeface="Times New Roman" panose="02020603050405020304" charset="0"/>
              <a:cs typeface="Times New Roman" panose="02020603050405020304" charset="0"/>
            </a:endParaRPr>
          </a:p>
          <a:p>
            <a:pPr indent="0" algn="just" fontAlgn="auto"/>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2</a:t>
            </a:r>
            <a:r>
              <a:rPr lang="zh-CN" altLang="en-US" sz="2000" b="1">
                <a:latin typeface="Times New Roman" panose="02020603050405020304" charset="0"/>
                <a:cs typeface="Times New Roman" panose="02020603050405020304" charset="0"/>
              </a:rPr>
              <a:t>）</a:t>
            </a:r>
            <a:r>
              <a:rPr lang="en-US" sz="2000" b="1">
                <a:latin typeface="Times New Roman" panose="02020603050405020304" charset="0"/>
                <a:cs typeface="Times New Roman" panose="02020603050405020304" charset="0"/>
              </a:rPr>
              <a:t>Interest-agnostic Item-Item Graph: </a:t>
            </a:r>
            <a:r>
              <a:rPr lang="en-US" sz="2000">
                <a:latin typeface="Times New Roman" panose="02020603050405020304" charset="0"/>
                <a:cs typeface="Times New Roman" panose="02020603050405020304" charset="0"/>
              </a:rPr>
              <a:t>The absence of user interest information in the item-item graph leads to a vulnerable relationship between users and multimodal information.</a:t>
            </a:r>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3</a:t>
            </a:r>
            <a:r>
              <a:rPr lang="zh-CN" altLang="en-US" sz="2000" b="1">
                <a:latin typeface="Times New Roman" panose="02020603050405020304" charset="0"/>
                <a:cs typeface="Times New Roman" panose="02020603050405020304" charset="0"/>
              </a:rPr>
              <a:t>）Limited Interest Consistency:</a:t>
            </a:r>
            <a:r>
              <a:rPr lang="zh-CN" altLang="en-US" sz="2000">
                <a:latin typeface="Times New Roman" panose="02020603050405020304" charset="0"/>
                <a:cs typeface="Times New Roman" panose="02020603050405020304" charset="0"/>
              </a:rPr>
              <a:t> Inconsistency in user interest between multimodal embeddings and user-item embeddings for the same interaction record will lead to low ranking</a:t>
            </a:r>
            <a:r>
              <a:rPr lang="en-US" altLang="zh-CN" sz="2000">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weights and degrades recommendation performance.</a:t>
            </a:r>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029327" y="45689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478790" y="1225550"/>
            <a:ext cx="11449685" cy="5415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371600" y="3883025"/>
            <a:ext cx="3877945" cy="807720"/>
          </a:xfrm>
          <a:prstGeom prst="rect">
            <a:avLst/>
          </a:prstGeom>
        </p:spPr>
      </p:pic>
      <p:pic>
        <p:nvPicPr>
          <p:cNvPr id="18" name="图片 17"/>
          <p:cNvPicPr>
            <a:picLocks noChangeAspect="1"/>
          </p:cNvPicPr>
          <p:nvPr/>
        </p:nvPicPr>
        <p:blipFill>
          <a:blip r:embed="rId8"/>
          <a:stretch>
            <a:fillRect/>
          </a:stretch>
        </p:blipFill>
        <p:spPr>
          <a:xfrm>
            <a:off x="1371600" y="4806950"/>
            <a:ext cx="5220335" cy="414655"/>
          </a:xfrm>
          <a:prstGeom prst="rect">
            <a:avLst/>
          </a:prstGeom>
        </p:spPr>
      </p:pic>
      <p:pic>
        <p:nvPicPr>
          <p:cNvPr id="19" name="图片 18"/>
          <p:cNvPicPr>
            <a:picLocks noChangeAspect="1"/>
          </p:cNvPicPr>
          <p:nvPr/>
        </p:nvPicPr>
        <p:blipFill>
          <a:blip r:embed="rId9"/>
          <a:stretch>
            <a:fillRect/>
          </a:stretch>
        </p:blipFill>
        <p:spPr>
          <a:xfrm>
            <a:off x="1295400" y="5410200"/>
            <a:ext cx="4612005" cy="742950"/>
          </a:xfrm>
          <a:prstGeom prst="rect">
            <a:avLst/>
          </a:prstGeom>
        </p:spPr>
      </p:pic>
      <p:pic>
        <p:nvPicPr>
          <p:cNvPr id="20" name="图片 19"/>
          <p:cNvPicPr>
            <a:picLocks noChangeAspect="1"/>
          </p:cNvPicPr>
          <p:nvPr/>
        </p:nvPicPr>
        <p:blipFill>
          <a:blip r:embed="rId10"/>
          <a:stretch>
            <a:fillRect/>
          </a:stretch>
        </p:blipFill>
        <p:spPr>
          <a:xfrm>
            <a:off x="6872605" y="4114800"/>
            <a:ext cx="3503930" cy="430530"/>
          </a:xfrm>
          <a:prstGeom prst="rect">
            <a:avLst/>
          </a:prstGeom>
        </p:spPr>
      </p:pic>
      <p:pic>
        <p:nvPicPr>
          <p:cNvPr id="22" name="图片 21"/>
          <p:cNvPicPr>
            <a:picLocks noChangeAspect="1"/>
          </p:cNvPicPr>
          <p:nvPr/>
        </p:nvPicPr>
        <p:blipFill>
          <a:blip r:embed="rId11"/>
          <a:stretch>
            <a:fillRect/>
          </a:stretch>
        </p:blipFill>
        <p:spPr>
          <a:xfrm>
            <a:off x="10439400" y="4114800"/>
            <a:ext cx="1273810" cy="381635"/>
          </a:xfrm>
          <a:prstGeom prst="rect">
            <a:avLst/>
          </a:prstGeom>
        </p:spPr>
      </p:pic>
      <p:pic>
        <p:nvPicPr>
          <p:cNvPr id="24" name="图片 23"/>
          <p:cNvPicPr>
            <a:picLocks noChangeAspect="1"/>
          </p:cNvPicPr>
          <p:nvPr/>
        </p:nvPicPr>
        <p:blipFill>
          <a:blip r:embed="rId12"/>
          <a:stretch>
            <a:fillRect/>
          </a:stretch>
        </p:blipFill>
        <p:spPr>
          <a:xfrm>
            <a:off x="6781800" y="4800600"/>
            <a:ext cx="5132705" cy="1083310"/>
          </a:xfrm>
          <a:prstGeom prst="rect">
            <a:avLst/>
          </a:prstGeom>
        </p:spPr>
      </p:pic>
      <p:pic>
        <p:nvPicPr>
          <p:cNvPr id="25" name="图片 24"/>
          <p:cNvPicPr>
            <a:picLocks noChangeAspect="1"/>
          </p:cNvPicPr>
          <p:nvPr/>
        </p:nvPicPr>
        <p:blipFill>
          <a:blip r:embed="rId13"/>
          <a:stretch>
            <a:fillRect/>
          </a:stretch>
        </p:blipFill>
        <p:spPr>
          <a:xfrm>
            <a:off x="3505200" y="1284605"/>
            <a:ext cx="6247130" cy="2482215"/>
          </a:xfrm>
          <a:prstGeom prst="rect">
            <a:avLst/>
          </a:prstGeom>
        </p:spPr>
      </p:pic>
      <p:pic>
        <p:nvPicPr>
          <p:cNvPr id="26" name="图片 25"/>
          <p:cNvPicPr>
            <a:picLocks noChangeAspect="1"/>
          </p:cNvPicPr>
          <p:nvPr/>
        </p:nvPicPr>
        <p:blipFill>
          <a:blip r:embed="rId14"/>
          <a:stretch>
            <a:fillRect/>
          </a:stretch>
        </p:blipFill>
        <p:spPr>
          <a:xfrm>
            <a:off x="5334000" y="4191000"/>
            <a:ext cx="1158875" cy="3067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4" name="图片 23"/>
          <p:cNvPicPr>
            <a:picLocks noChangeAspect="1"/>
          </p:cNvPicPr>
          <p:nvPr/>
        </p:nvPicPr>
        <p:blipFill>
          <a:blip r:embed="rId7"/>
          <a:stretch>
            <a:fillRect/>
          </a:stretch>
        </p:blipFill>
        <p:spPr>
          <a:xfrm>
            <a:off x="381000" y="4495800"/>
            <a:ext cx="4479925" cy="891540"/>
          </a:xfrm>
          <a:prstGeom prst="rect">
            <a:avLst/>
          </a:prstGeom>
        </p:spPr>
      </p:pic>
      <p:pic>
        <p:nvPicPr>
          <p:cNvPr id="26" name="图片 25"/>
          <p:cNvPicPr>
            <a:picLocks noChangeAspect="1"/>
          </p:cNvPicPr>
          <p:nvPr/>
        </p:nvPicPr>
        <p:blipFill>
          <a:blip r:embed="rId8"/>
          <a:stretch>
            <a:fillRect/>
          </a:stretch>
        </p:blipFill>
        <p:spPr>
          <a:xfrm>
            <a:off x="457200" y="5638800"/>
            <a:ext cx="5363210" cy="414655"/>
          </a:xfrm>
          <a:prstGeom prst="rect">
            <a:avLst/>
          </a:prstGeom>
        </p:spPr>
      </p:pic>
      <p:pic>
        <p:nvPicPr>
          <p:cNvPr id="27" name="图片 26"/>
          <p:cNvPicPr>
            <a:picLocks noChangeAspect="1"/>
          </p:cNvPicPr>
          <p:nvPr/>
        </p:nvPicPr>
        <p:blipFill>
          <a:blip r:embed="rId9"/>
          <a:stretch>
            <a:fillRect/>
          </a:stretch>
        </p:blipFill>
        <p:spPr>
          <a:xfrm>
            <a:off x="6661785" y="1287780"/>
            <a:ext cx="5094605" cy="1605915"/>
          </a:xfrm>
          <a:prstGeom prst="rect">
            <a:avLst/>
          </a:prstGeom>
        </p:spPr>
      </p:pic>
      <p:pic>
        <p:nvPicPr>
          <p:cNvPr id="29" name="图片 28"/>
          <p:cNvPicPr>
            <a:picLocks noChangeAspect="1"/>
          </p:cNvPicPr>
          <p:nvPr/>
        </p:nvPicPr>
        <p:blipFill>
          <a:blip r:embed="rId10"/>
          <a:stretch>
            <a:fillRect/>
          </a:stretch>
        </p:blipFill>
        <p:spPr>
          <a:xfrm>
            <a:off x="6705600" y="2828290"/>
            <a:ext cx="4664075" cy="1521460"/>
          </a:xfrm>
          <a:prstGeom prst="rect">
            <a:avLst/>
          </a:prstGeom>
        </p:spPr>
      </p:pic>
      <p:pic>
        <p:nvPicPr>
          <p:cNvPr id="30" name="图片 29"/>
          <p:cNvPicPr>
            <a:picLocks noChangeAspect="1"/>
          </p:cNvPicPr>
          <p:nvPr/>
        </p:nvPicPr>
        <p:blipFill>
          <a:blip r:embed="rId11"/>
          <a:stretch>
            <a:fillRect/>
          </a:stretch>
        </p:blipFill>
        <p:spPr>
          <a:xfrm>
            <a:off x="6400800" y="4349750"/>
            <a:ext cx="4802505" cy="491490"/>
          </a:xfrm>
          <a:prstGeom prst="rect">
            <a:avLst/>
          </a:prstGeom>
        </p:spPr>
      </p:pic>
      <p:pic>
        <p:nvPicPr>
          <p:cNvPr id="31" name="图片 30"/>
          <p:cNvPicPr>
            <a:picLocks noChangeAspect="1"/>
          </p:cNvPicPr>
          <p:nvPr/>
        </p:nvPicPr>
        <p:blipFill>
          <a:blip r:embed="rId12"/>
          <a:stretch>
            <a:fillRect/>
          </a:stretch>
        </p:blipFill>
        <p:spPr>
          <a:xfrm>
            <a:off x="6400800" y="4894580"/>
            <a:ext cx="4871720" cy="491490"/>
          </a:xfrm>
          <a:prstGeom prst="rect">
            <a:avLst/>
          </a:prstGeom>
        </p:spPr>
      </p:pic>
      <p:pic>
        <p:nvPicPr>
          <p:cNvPr id="32" name="图片 31"/>
          <p:cNvPicPr>
            <a:picLocks noChangeAspect="1"/>
          </p:cNvPicPr>
          <p:nvPr/>
        </p:nvPicPr>
        <p:blipFill>
          <a:blip r:embed="rId13"/>
          <a:stretch>
            <a:fillRect/>
          </a:stretch>
        </p:blipFill>
        <p:spPr>
          <a:xfrm>
            <a:off x="6477000" y="5439410"/>
            <a:ext cx="5424805" cy="491490"/>
          </a:xfrm>
          <a:prstGeom prst="rect">
            <a:avLst/>
          </a:prstGeom>
        </p:spPr>
      </p:pic>
      <p:pic>
        <p:nvPicPr>
          <p:cNvPr id="33" name="图片 32"/>
          <p:cNvPicPr>
            <a:picLocks noChangeAspect="1"/>
          </p:cNvPicPr>
          <p:nvPr/>
        </p:nvPicPr>
        <p:blipFill>
          <a:blip r:embed="rId14"/>
          <a:stretch>
            <a:fillRect/>
          </a:stretch>
        </p:blipFill>
        <p:spPr>
          <a:xfrm>
            <a:off x="6477000" y="5921375"/>
            <a:ext cx="5375910" cy="476250"/>
          </a:xfrm>
          <a:prstGeom prst="rect">
            <a:avLst/>
          </a:prstGeom>
        </p:spPr>
      </p:pic>
      <p:pic>
        <p:nvPicPr>
          <p:cNvPr id="35" name="图片 34"/>
          <p:cNvPicPr>
            <a:picLocks noChangeAspect="1"/>
          </p:cNvPicPr>
          <p:nvPr/>
        </p:nvPicPr>
        <p:blipFill>
          <a:blip r:embed="rId15"/>
          <a:srcRect l="5136" t="25211" r="46947" b="22725"/>
          <a:stretch>
            <a:fillRect/>
          </a:stretch>
        </p:blipFill>
        <p:spPr>
          <a:xfrm>
            <a:off x="228600" y="1381125"/>
            <a:ext cx="5486400" cy="281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685800" y="5257800"/>
            <a:ext cx="4953635" cy="1400810"/>
          </a:xfrm>
          <a:prstGeom prst="rect">
            <a:avLst/>
          </a:prstGeom>
        </p:spPr>
      </p:pic>
      <p:pic>
        <p:nvPicPr>
          <p:cNvPr id="20" name="图片 19"/>
          <p:cNvPicPr>
            <a:picLocks noChangeAspect="1"/>
          </p:cNvPicPr>
          <p:nvPr/>
        </p:nvPicPr>
        <p:blipFill>
          <a:blip r:embed="rId8"/>
          <a:stretch>
            <a:fillRect/>
          </a:stretch>
        </p:blipFill>
        <p:spPr>
          <a:xfrm>
            <a:off x="6477000" y="2438400"/>
            <a:ext cx="4674870" cy="1318260"/>
          </a:xfrm>
          <a:prstGeom prst="rect">
            <a:avLst/>
          </a:prstGeom>
        </p:spPr>
      </p:pic>
      <p:pic>
        <p:nvPicPr>
          <p:cNvPr id="21" name="图片 20"/>
          <p:cNvPicPr>
            <a:picLocks noChangeAspect="1"/>
          </p:cNvPicPr>
          <p:nvPr/>
        </p:nvPicPr>
        <p:blipFill>
          <a:blip r:embed="rId9"/>
          <a:stretch>
            <a:fillRect/>
          </a:stretch>
        </p:blipFill>
        <p:spPr>
          <a:xfrm>
            <a:off x="6544310" y="4109085"/>
            <a:ext cx="4796790" cy="615315"/>
          </a:xfrm>
          <a:prstGeom prst="rect">
            <a:avLst/>
          </a:prstGeom>
        </p:spPr>
      </p:pic>
      <p:pic>
        <p:nvPicPr>
          <p:cNvPr id="23" name="图片 22"/>
          <p:cNvPicPr>
            <a:picLocks noChangeAspect="1"/>
          </p:cNvPicPr>
          <p:nvPr/>
        </p:nvPicPr>
        <p:blipFill>
          <a:blip r:embed="rId10"/>
          <a:stretch>
            <a:fillRect/>
          </a:stretch>
        </p:blipFill>
        <p:spPr>
          <a:xfrm>
            <a:off x="6544310" y="4876800"/>
            <a:ext cx="4479925" cy="474345"/>
          </a:xfrm>
          <a:prstGeom prst="rect">
            <a:avLst/>
          </a:prstGeom>
        </p:spPr>
      </p:pic>
      <p:pic>
        <p:nvPicPr>
          <p:cNvPr id="24" name="图片 23"/>
          <p:cNvPicPr>
            <a:picLocks noChangeAspect="1"/>
          </p:cNvPicPr>
          <p:nvPr/>
        </p:nvPicPr>
        <p:blipFill>
          <a:blip r:embed="rId11"/>
          <a:stretch>
            <a:fillRect/>
          </a:stretch>
        </p:blipFill>
        <p:spPr>
          <a:xfrm>
            <a:off x="6629400" y="5727065"/>
            <a:ext cx="4283075" cy="431800"/>
          </a:xfrm>
          <a:prstGeom prst="rect">
            <a:avLst/>
          </a:prstGeom>
        </p:spPr>
      </p:pic>
      <p:pic>
        <p:nvPicPr>
          <p:cNvPr id="34" name="图片 33"/>
          <p:cNvPicPr>
            <a:picLocks noChangeAspect="1"/>
          </p:cNvPicPr>
          <p:nvPr/>
        </p:nvPicPr>
        <p:blipFill>
          <a:blip r:embed="rId12"/>
          <a:stretch>
            <a:fillRect/>
          </a:stretch>
        </p:blipFill>
        <p:spPr>
          <a:xfrm>
            <a:off x="838200" y="4724400"/>
            <a:ext cx="4933950" cy="491490"/>
          </a:xfrm>
          <a:prstGeom prst="rect">
            <a:avLst/>
          </a:prstGeom>
        </p:spPr>
      </p:pic>
      <p:pic>
        <p:nvPicPr>
          <p:cNvPr id="25" name="图片 24"/>
          <p:cNvPicPr>
            <a:picLocks noChangeAspect="1"/>
          </p:cNvPicPr>
          <p:nvPr/>
        </p:nvPicPr>
        <p:blipFill>
          <a:blip r:embed="rId13"/>
          <a:srcRect l="51722" r="26981" b="22127"/>
          <a:stretch>
            <a:fillRect/>
          </a:stretch>
        </p:blipFill>
        <p:spPr>
          <a:xfrm>
            <a:off x="1447800" y="1141095"/>
            <a:ext cx="2101215" cy="36341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838200" y="1524000"/>
            <a:ext cx="10577195" cy="4427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548005" y="1811655"/>
            <a:ext cx="11095990" cy="323469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ZWMxYmYzNGJjZTdhMjU4Yzg2ZGFmYjVkMWRiNzA0MjQifQ=="/>
  <p:tag name="commondata" val="eyJoZGlkIjoiMjBkZTM0OGMzMWQ4M2VlY2NjNzYwNTY2N2VlMTRmNzI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3092</Words>
  <Application>WPS 演示</Application>
  <PresentationFormat>On-screen Show (4:3)</PresentationFormat>
  <Paragraphs>183</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Office Theme</vt:lpstr>
      <vt:lpstr>PowerPoint 演示文稿</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T</cp:lastModifiedBy>
  <cp:revision>32</cp:revision>
  <dcterms:created xsi:type="dcterms:W3CDTF">2023-09-17T03:47:00Z</dcterms:created>
  <dcterms:modified xsi:type="dcterms:W3CDTF">2024-11-21T08:13:40Z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2023-09-02T00:00:00Z</vt:filetime>
  </property>
  <property fmtid="{D5CDD505-2E9C-101B-9397-08002B2CF9AE}" pid="3" name="Creator">
    <vt:lpwstr>Microsoft? PowerPoint? 2016</vt:lpwstr>
  </property>
  <property fmtid="{D5CDD505-2E9C-101B-9397-08002B2CF9AE}" pid="4" name="LastSaved">
    <vt:filetime>2023-09-23T00:00:00Z</vt:filetime>
  </property>
  <property fmtid="{D5CDD505-2E9C-101B-9397-08002B2CF9AE}" pid="5" name="ICV">
    <vt:lpwstr>A86CF9EF0DFA4142AA492EF6BA66558A_12</vt:lpwstr>
  </property>
  <property fmtid="{D5CDD505-2E9C-101B-9397-08002B2CF9AE}" pid="6" name="KSOProductBuildVer">
    <vt:lpwstr>2052-12.1.0.18608</vt:lpwstr>
  </property>
</Properties>
</file>